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16" r:id="rId1"/>
  </p:sldMasterIdLst>
  <p:notesMasterIdLst>
    <p:notesMasterId r:id="rId11"/>
  </p:notesMasterIdLst>
  <p:sldIdLst>
    <p:sldId id="256" r:id="rId2"/>
    <p:sldId id="257" r:id="rId3"/>
    <p:sldId id="295" r:id="rId4"/>
    <p:sldId id="297" r:id="rId5"/>
    <p:sldId id="300" r:id="rId6"/>
    <p:sldId id="306" r:id="rId7"/>
    <p:sldId id="265" r:id="rId8"/>
    <p:sldId id="313" r:id="rId9"/>
    <p:sldId id="318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ed Hat Display Black" panose="020B0604020202020204" charset="0"/>
      <p:bold r:id="rId18"/>
      <p:italic r:id="rId19"/>
      <p:boldItalic r:id="rId20"/>
    </p:embeddedFont>
    <p:embeddedFont>
      <p:font typeface="Red Hat Text" panose="020B0604020202020204" charset="0"/>
      <p:regular r:id="rId21"/>
      <p:bold r:id="rId22"/>
      <p:italic r:id="rId23"/>
      <p:boldItalic r:id="rId24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905938-F236-74E5-EFC8-88525255C1A0}" name="Luis Guillermo Yepes Torrijos" initials="LGYT" userId="S::PCCAMARAS02@andi.com.co::112e70a8-a8df-4cb0-925b-543df7e356c8" providerId="AD"/>
  <p188:author id="{7800EB84-D948-E66B-3AAE-8B0D9A0A6762}" name="Hernando Rafael Tatis Gil" initials="HRTG" userId="S::HTATIS@andi.com.co::a3edb6c6-0ab8-4c24-9259-a34d9d80dee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aula pineda" initials="mpp" lastIdx="1" clrIdx="0">
    <p:extLst>
      <p:ext uri="{19B8F6BF-5375-455C-9EA6-DF929625EA0E}">
        <p15:presenceInfo xmlns:p15="http://schemas.microsoft.com/office/powerpoint/2012/main" userId="c863507e325a81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8"/>
    <a:srgbClr val="437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845D9-6369-49C8-8727-13F84F9FAB24}">
  <a:tblStyle styleId="{212845D9-6369-49C8-8727-13F84F9FA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F15732-B958-4A86-A11A-B8F5D66055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2810" autoAdjust="0"/>
  </p:normalViewPr>
  <p:slideViewPr>
    <p:cSldViewPr snapToGrid="0">
      <p:cViewPr varScale="1">
        <p:scale>
          <a:sx n="89" d="100"/>
          <a:sy n="89" d="100"/>
        </p:scale>
        <p:origin x="8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68561822366349"/>
          <c:y val="0.10022736188444888"/>
          <c:w val="0.88852033093951333"/>
          <c:h val="0.592286883363051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D14D-438A-A5D5-D9E1A9CBF4A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14D-438A-A5D5-D9E1A9CBF4A8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D14D-438A-A5D5-D9E1A9CBF4A8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D14D-438A-A5D5-D9E1A9CBF4A8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D14D-438A-A5D5-D9E1A9CBF4A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D14D-438A-A5D5-D9E1A9CBF4A8}"/>
              </c:ext>
            </c:extLst>
          </c:dPt>
          <c:cat>
            <c:strRef>
              <c:f>Hoja1!$A$2:$A$4</c:f>
              <c:strCache>
                <c:ptCount val="3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9776168</c:v>
                </c:pt>
                <c:pt idx="1">
                  <c:v>7350132</c:v>
                </c:pt>
                <c:pt idx="2">
                  <c:v>8540897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D-438A-A5D5-D9E1A9CBF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54325760"/>
        <c:axId val="954323680"/>
        <c:axId val="0"/>
      </c:bar3DChart>
      <c:catAx>
        <c:axId val="95432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54323680"/>
        <c:crosses val="autoZero"/>
        <c:auto val="1"/>
        <c:lblAlgn val="ctr"/>
        <c:lblOffset val="100"/>
        <c:noMultiLvlLbl val="0"/>
      </c:catAx>
      <c:valAx>
        <c:axId val="95432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54325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16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VARIACIÓN</a:t>
            </a:r>
            <a:r>
              <a:rPr lang="es-CO" sz="2160" baseline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movimiento de pasajeros PRIMER TRIMESTRE 2022-2023</a:t>
            </a:r>
            <a:endParaRPr lang="es-CO" sz="216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1694277991604639"/>
          <c:y val="0.12319329978269404"/>
          <c:w val="0.8830571564755535"/>
          <c:h val="0.6864439169264322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PASAJEROS 2022</c:v>
                </c:pt>
              </c:strCache>
            </c:strRef>
          </c:tx>
          <c:spPr>
            <a:ln w="222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6596059979035501E-2"/>
                  <c:y val="4.6113973922430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50-4EE6-8CE3-9589DFC6D66E}"/>
                </c:ext>
              </c:extLst>
            </c:dLbl>
            <c:dLbl>
              <c:idx val="1"/>
              <c:layout>
                <c:manualLayout>
                  <c:x val="-5.1447675987876217E-2"/>
                  <c:y val="7.311126005419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CF-4B7F-A75E-D0E8F1DE2DED}"/>
                </c:ext>
              </c:extLst>
            </c:dLbl>
            <c:dLbl>
              <c:idx val="2"/>
              <c:layout>
                <c:manualLayout>
                  <c:x val="-4.8926352175467425E-2"/>
                  <c:y val="5.0643352945121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F-4B7F-A75E-D0E8F1DE2DED}"/>
                </c:ext>
              </c:extLst>
            </c:dLbl>
            <c:dLbl>
              <c:idx val="3"/>
              <c:layout>
                <c:manualLayout>
                  <c:x val="-6.3244157734338696E-2"/>
                  <c:y val="-5.10854042710858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35406613771828"/>
                      <c:h val="3.0946098850066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8CF-4B7F-A75E-D0E8F1DE2DED}"/>
                </c:ext>
              </c:extLst>
            </c:dLbl>
            <c:dLbl>
              <c:idx val="4"/>
              <c:layout>
                <c:manualLayout>
                  <c:x val="-3.1016147074616217E-2"/>
                  <c:y val="3.37466603095218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16566762219244"/>
                      <c:h val="5.19698485198409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CF-4B7F-A75E-D0E8F1DE2DED}"/>
                </c:ext>
              </c:extLst>
            </c:dLbl>
            <c:dLbl>
              <c:idx val="5"/>
              <c:layout>
                <c:manualLayout>
                  <c:x val="-7.8426012422149582E-2"/>
                  <c:y val="-4.61978554849043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17277609306525"/>
                      <c:h val="4.97201596381888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8CF-4B7F-A75E-D0E8F1DE2DED}"/>
                </c:ext>
              </c:extLst>
            </c:dLbl>
            <c:dLbl>
              <c:idx val="6"/>
              <c:layout>
                <c:manualLayout>
                  <c:x val="-5.1728241678583246E-2"/>
                  <c:y val="-4.887424172691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CF-4B7F-A75E-D0E8F1DE2DED}"/>
                </c:ext>
              </c:extLst>
            </c:dLbl>
            <c:dLbl>
              <c:idx val="7"/>
              <c:layout>
                <c:manualLayout>
                  <c:x val="-4.2984559582235134E-2"/>
                  <c:y val="-5.6153962149376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CF-4B7F-A75E-D0E8F1DE2DED}"/>
                </c:ext>
              </c:extLst>
            </c:dLbl>
            <c:dLbl>
              <c:idx val="8"/>
              <c:layout>
                <c:manualLayout>
                  <c:x val="-5.8484781739040785E-3"/>
                  <c:y val="-5.4836969267460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CF-4B7F-A75E-D0E8F1DE2DED}"/>
                </c:ext>
              </c:extLst>
            </c:dLbl>
            <c:dLbl>
              <c:idx val="9"/>
              <c:layout>
                <c:manualLayout>
                  <c:x val="-4.7130146948617474E-2"/>
                  <c:y val="-6.089902818092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CF-4B7F-A75E-D0E8F1DE2DED}"/>
                </c:ext>
              </c:extLst>
            </c:dLbl>
            <c:dLbl>
              <c:idx val="10"/>
              <c:layout>
                <c:manualLayout>
                  <c:x val="-4.2532111563203995E-2"/>
                  <c:y val="2.0248007085916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CF-4B7F-A75E-D0E8F1DE2DED}"/>
                </c:ext>
              </c:extLst>
            </c:dLbl>
            <c:dLbl>
              <c:idx val="11"/>
              <c:layout>
                <c:manualLayout>
                  <c:x val="0"/>
                  <c:y val="-2.6997342781222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CF-4B7F-A75E-D0E8F1DE2D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8526092</c:v>
                </c:pt>
                <c:pt idx="1">
                  <c:v>6643276</c:v>
                </c:pt>
                <c:pt idx="2">
                  <c:v>7583607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8CF-4B7F-A75E-D0E8F1DE2D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PASAJEROS 2023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rgbClr val="002060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9.3192119958071459E-3"/>
                  <c:y val="-3.526362711715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50-4EE6-8CE3-9589DFC6D66E}"/>
                </c:ext>
              </c:extLst>
            </c:dLbl>
            <c:dLbl>
              <c:idx val="1"/>
              <c:layout>
                <c:manualLayout>
                  <c:x val="-5.5425218399157559E-2"/>
                  <c:y val="-4.9950682183517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CF-4B7F-A75E-D0E8F1DE2DED}"/>
                </c:ext>
              </c:extLst>
            </c:dLbl>
            <c:dLbl>
              <c:idx val="2"/>
              <c:layout>
                <c:manualLayout>
                  <c:x val="-4.7751911325129688E-2"/>
                  <c:y val="-4.9650802519843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CF-4B7F-A75E-D0E8F1DE2DED}"/>
                </c:ext>
              </c:extLst>
            </c:dLbl>
            <c:dLbl>
              <c:idx val="3"/>
              <c:layout>
                <c:manualLayout>
                  <c:x val="-4.788626446603516E-2"/>
                  <c:y val="-3.428947879992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CF-4B7F-A75E-D0E8F1DE2DED}"/>
                </c:ext>
              </c:extLst>
            </c:dLbl>
            <c:dLbl>
              <c:idx val="4"/>
              <c:layout>
                <c:manualLayout>
                  <c:x val="-2.3265649630064014E-2"/>
                  <c:y val="-2.4604980280496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87-4575-9810-093B2E8B4592}"/>
                </c:ext>
              </c:extLst>
            </c:dLbl>
            <c:dLbl>
              <c:idx val="5"/>
              <c:layout>
                <c:manualLayout>
                  <c:x val="-4.653129926012905E-3"/>
                  <c:y val="-2.73367143116385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717985519606229E-2"/>
                      <c:h val="5.91886470080839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D87-4575-9810-093B2E8B4592}"/>
                </c:ext>
              </c:extLst>
            </c:dLbl>
            <c:dLbl>
              <c:idx val="6"/>
              <c:layout>
                <c:manualLayout>
                  <c:x val="-5.4362069975541348E-2"/>
                  <c:y val="-3.2551040415833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E7-4B38-8532-2C3B6DF4B3E7}"/>
                </c:ext>
              </c:extLst>
            </c:dLbl>
            <c:dLbl>
              <c:idx val="7"/>
              <c:layout>
                <c:manualLayout>
                  <c:x val="-1.8638423991614177E-2"/>
                  <c:y val="5.1539147325069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E7-4B38-8532-2C3B6DF4B3E7}"/>
                </c:ext>
              </c:extLst>
            </c:dLbl>
            <c:dLbl>
              <c:idx val="8"/>
              <c:layout>
                <c:manualLayout>
                  <c:x val="1.5532019993011814E-3"/>
                  <c:y val="1.6275520207916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E7-4B38-8532-2C3B6DF4B3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</c:strCache>
            </c:strRef>
          </c:cat>
          <c:val>
            <c:numRef>
              <c:f>Hoja1!$C$2:$C$4</c:f>
              <c:numCache>
                <c:formatCode>#,##0</c:formatCode>
                <c:ptCount val="3"/>
                <c:pt idx="0">
                  <c:v>9776168</c:v>
                </c:pt>
                <c:pt idx="1">
                  <c:v>7350132</c:v>
                </c:pt>
                <c:pt idx="2">
                  <c:v>8540897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CF-4B7F-A75E-D0E8F1DE2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9887136"/>
        <c:axId val="1789889216"/>
      </c:lineChart>
      <c:catAx>
        <c:axId val="17898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CO"/>
          </a:p>
        </c:txPr>
        <c:crossAx val="1789889216"/>
        <c:crosses val="autoZero"/>
        <c:auto val="1"/>
        <c:lblAlgn val="ctr"/>
        <c:lblOffset val="100"/>
        <c:noMultiLvlLbl val="0"/>
      </c:catAx>
      <c:valAx>
        <c:axId val="17898892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CO"/>
          </a:p>
        </c:txPr>
        <c:crossAx val="178988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s-CO"/>
          </a:p>
        </c:txPr>
      </c:legendEntry>
      <c:layout>
        <c:manualLayout>
          <c:xMode val="edge"/>
          <c:yMode val="edge"/>
          <c:x val="0.30345492799621432"/>
          <c:y val="0.9106371736995752"/>
          <c:w val="0.39677690047440639"/>
          <c:h val="6.2443046944198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0.10896</cdr:x>
      <cdr:y>0.91595</cdr:y>
    </cdr:from>
    <cdr:to>
      <cdr:x>0.29343</cdr:x>
      <cdr:y>0.96389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924682" y="4410174"/>
          <a:ext cx="1565556" cy="2308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900" dirty="0">
              <a:solidFill>
                <a:schemeClr val="tx1">
                  <a:lumMod val="50000"/>
                </a:schemeClr>
              </a:solidFill>
            </a:rPr>
            <a:t>Fuente: MinTransporte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25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465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96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7E7D0-DC41-9735-C8E7-46E8588FA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DAAA93-92AE-C038-9A5F-09689284D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0B600-790D-8633-990A-B33B959C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A9427-C9D6-4CB8-F77D-DFA68BEB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C130CC-F168-4A3C-4ED3-F99ACA4F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75702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2B17F-CCA0-D360-E2D2-3F18F4B4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E69A2C-EB85-5610-8EE9-0E8E1C619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26F89-167E-26B3-A95F-07BAA811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229-8F09-9D0C-93FB-2B1E92CC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16CE01-EEA4-5F6C-A080-FD074A98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2575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0B4E4B-D353-40F9-C89E-A3B5155DB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BE45B3-72D1-2E9C-54D7-18C876BE0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B643BE-E57A-4892-F1C3-E4D01518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955E2-653D-3FB1-EC7D-2A9DAA0D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DCA8E-B60E-EF07-4671-17FB9C81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95005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55300" y="199182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21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⊚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⊚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7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⊚"/>
              <a:defRPr/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15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112BD-70A1-6F89-F8C8-5E1B9133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B9A811-4F37-8B95-E04C-A8D400A69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D62E01-68A7-1F98-8B07-21D09402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DB85F1-5D4E-3BDE-8CA7-4B280EA3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AD59F-9033-C17B-F86F-AD7A365F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6523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1629B-16F1-D02B-435E-6FBEF7AA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3E22A7-92ED-466A-6E46-9D941E55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2EC972-667F-AD1F-A20D-35234118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E6B514-DCF0-F7B4-7497-45575AE7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AB40B3-2F2F-4066-73DB-7A6A9F3B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57483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F7CBF-E11A-2BB4-D6CD-57586DA6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D724A1-7334-74FF-0BF0-7E046DCA8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A26880-A97C-181F-C289-0B3F8E10C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9F6268-1E90-9FCB-0988-7154947A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44BA38-F661-5FDD-7FDE-203A7CEA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EF571B-1123-A0A7-1AB4-CE1D7BED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54890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396B2-D5A4-9933-B738-FB8AD858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97091-AF7B-82AA-89BB-BE991624D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92C4C2-3B98-6562-3C0D-289437B98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B1FE16-DED8-1B94-0CCF-4329B7448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728557-BD46-B5A6-3551-DC8670937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FF081F-A6C9-23EC-C95A-ECC871FC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298401-AEA4-949A-D294-AEC3D6CB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FEE2048-EFB4-F167-EE7E-11D61C99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49209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074BB-0D46-C0B1-D57B-89AC221E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95188C-979A-6407-350F-C26A197C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2764FA-2BDB-C861-8156-36208A1F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17CD73-E11A-FF69-B91B-9AD8EA49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84514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1376BA-A91A-578B-9E20-A200EF9D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3C05F0-B203-4C8A-0B3B-DC1C4A49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44FB07-EAC3-BE43-A87E-341FBB87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66987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F6E09-6908-04A2-381F-FD5769AA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AEBAE-C480-91F7-9DA4-E2455A8B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8464A1-B0F7-5B99-F171-AE3373038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A929A6-4E6A-3730-B9CF-33EBC727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F3DAC-B19C-54D1-6ED2-C37D53EC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DB3E65-C4F5-61E1-5BD1-1BFC71E6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43051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C72FE-E66C-E980-CA5E-1018A328B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926470-0316-AB50-58DB-EBD37DC35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2BBFF3-9BEE-0AE8-6A63-FFB41BD6A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1EBC77-709F-B090-70D5-1D033B47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49C23-D6FD-30C3-36EB-8AC97648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2ADBA5-4914-33FF-BCFA-397523F0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0108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77BA77-DA7B-422F-E3A5-9420E057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DEDC37-57F3-B4B3-00B5-5D673372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994158-9CA9-ABD8-B840-12BF7628A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124D-BEB9-7F4F-8F70-548B5B869B67}" type="datetimeFigureOut">
              <a:rPr lang="es-CO" smtClean="0"/>
              <a:t>14/04/2023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40B642-9A63-33C6-E43F-400E04268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F1345-8081-BEE0-728C-EBB687840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6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8" r:id="rId14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image" Target="../media/image1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fer and more economical buses will operate on ES from September">
            <a:extLst>
              <a:ext uri="{FF2B5EF4-FFF2-40B4-BE49-F238E27FC236}">
                <a16:creationId xmlns:a16="http://schemas.microsoft.com/office/drawing/2014/main" id="{F67B42E6-5286-3D66-E3B2-4A1DC875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8"/>
            <a:ext cx="6652710" cy="5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a libre 21">
            <a:extLst>
              <a:ext uri="{FF2B5EF4-FFF2-40B4-BE49-F238E27FC236}">
                <a16:creationId xmlns:a16="http://schemas.microsoft.com/office/drawing/2014/main" id="{F605E48F-887E-437D-96BF-EC72FD515FEE}"/>
              </a:ext>
            </a:extLst>
          </p:cNvPr>
          <p:cNvSpPr/>
          <p:nvPr/>
        </p:nvSpPr>
        <p:spPr>
          <a:xfrm rot="10800000" flipH="1" flipV="1">
            <a:off x="3122917" y="2805192"/>
            <a:ext cx="6225778" cy="2389414"/>
          </a:xfrm>
          <a:custGeom>
            <a:avLst/>
            <a:gdLst>
              <a:gd name="connsiteX0" fmla="*/ 0 w 5567423"/>
              <a:gd name="connsiteY0" fmla="*/ 2766349 h 2824222"/>
              <a:gd name="connsiteX1" fmla="*/ 1585732 w 5567423"/>
              <a:gd name="connsiteY1" fmla="*/ 0 h 2824222"/>
              <a:gd name="connsiteX2" fmla="*/ 5393803 w 5567423"/>
              <a:gd name="connsiteY2" fmla="*/ 0 h 2824222"/>
              <a:gd name="connsiteX3" fmla="*/ 5393803 w 5567423"/>
              <a:gd name="connsiteY3" fmla="*/ 2824222 h 2824222"/>
              <a:gd name="connsiteX4" fmla="*/ 5567423 w 5567423"/>
              <a:gd name="connsiteY4" fmla="*/ 2824222 h 2824222"/>
              <a:gd name="connsiteX5" fmla="*/ 0 w 5567423"/>
              <a:gd name="connsiteY5" fmla="*/ 2766349 h 28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7423" h="2824222">
                <a:moveTo>
                  <a:pt x="0" y="2766349"/>
                </a:moveTo>
                <a:lnTo>
                  <a:pt x="1585732" y="0"/>
                </a:lnTo>
                <a:lnTo>
                  <a:pt x="5393803" y="0"/>
                </a:lnTo>
                <a:lnTo>
                  <a:pt x="5393803" y="2824222"/>
                </a:lnTo>
                <a:lnTo>
                  <a:pt x="5567423" y="2824222"/>
                </a:lnTo>
                <a:lnTo>
                  <a:pt x="0" y="276634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orma libre 21">
            <a:extLst>
              <a:ext uri="{FF2B5EF4-FFF2-40B4-BE49-F238E27FC236}">
                <a16:creationId xmlns:a16="http://schemas.microsoft.com/office/drawing/2014/main" id="{D78815A6-E29F-0DE4-0FB4-461D9A3DD4B1}"/>
              </a:ext>
            </a:extLst>
          </p:cNvPr>
          <p:cNvSpPr/>
          <p:nvPr/>
        </p:nvSpPr>
        <p:spPr>
          <a:xfrm rot="10800000" flipH="1">
            <a:off x="3145720" y="-75704"/>
            <a:ext cx="6225778" cy="2912801"/>
          </a:xfrm>
          <a:custGeom>
            <a:avLst/>
            <a:gdLst>
              <a:gd name="connsiteX0" fmla="*/ 0 w 5567423"/>
              <a:gd name="connsiteY0" fmla="*/ 2766349 h 2824222"/>
              <a:gd name="connsiteX1" fmla="*/ 1585732 w 5567423"/>
              <a:gd name="connsiteY1" fmla="*/ 0 h 2824222"/>
              <a:gd name="connsiteX2" fmla="*/ 5393803 w 5567423"/>
              <a:gd name="connsiteY2" fmla="*/ 0 h 2824222"/>
              <a:gd name="connsiteX3" fmla="*/ 5393803 w 5567423"/>
              <a:gd name="connsiteY3" fmla="*/ 2824222 h 2824222"/>
              <a:gd name="connsiteX4" fmla="*/ 5567423 w 5567423"/>
              <a:gd name="connsiteY4" fmla="*/ 2824222 h 2824222"/>
              <a:gd name="connsiteX5" fmla="*/ 0 w 5567423"/>
              <a:gd name="connsiteY5" fmla="*/ 2766349 h 28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7423" h="2824222">
                <a:moveTo>
                  <a:pt x="0" y="2766349"/>
                </a:moveTo>
                <a:lnTo>
                  <a:pt x="1585732" y="0"/>
                </a:lnTo>
                <a:lnTo>
                  <a:pt x="5393803" y="0"/>
                </a:lnTo>
                <a:lnTo>
                  <a:pt x="5393803" y="2824222"/>
                </a:lnTo>
                <a:lnTo>
                  <a:pt x="5567423" y="2824222"/>
                </a:lnTo>
                <a:lnTo>
                  <a:pt x="0" y="2766349"/>
                </a:lnTo>
                <a:close/>
              </a:path>
            </a:pathLst>
          </a:custGeom>
          <a:solidFill>
            <a:srgbClr val="2F5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4" name="object 2"/>
          <p:cNvGrpSpPr/>
          <p:nvPr/>
        </p:nvGrpSpPr>
        <p:grpSpPr>
          <a:xfrm>
            <a:off x="5246160" y="-56503"/>
            <a:ext cx="3429507" cy="861580"/>
            <a:chOff x="4232909" y="251447"/>
            <a:chExt cx="3429507" cy="861580"/>
          </a:xfrm>
        </p:grpSpPr>
        <p:sp>
          <p:nvSpPr>
            <p:cNvPr id="25" name="object 4"/>
            <p:cNvSpPr/>
            <p:nvPr/>
          </p:nvSpPr>
          <p:spPr>
            <a:xfrm>
              <a:off x="4232909" y="251447"/>
              <a:ext cx="1783588" cy="861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5"/>
            <p:cNvSpPr/>
            <p:nvPr/>
          </p:nvSpPr>
          <p:spPr>
            <a:xfrm>
              <a:off x="4245609" y="283549"/>
              <a:ext cx="1684020" cy="762000"/>
            </a:xfrm>
            <a:custGeom>
              <a:avLst/>
              <a:gdLst/>
              <a:ahLst/>
              <a:cxnLst/>
              <a:rect l="l" t="t" r="r" b="b"/>
              <a:pathLst>
                <a:path w="1684020" h="762000">
                  <a:moveTo>
                    <a:pt x="1684019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84019" y="762000"/>
                  </a:lnTo>
                  <a:lnTo>
                    <a:pt x="168401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48626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/>
            <p:cNvSpPr/>
            <p:nvPr/>
          </p:nvSpPr>
          <p:spPr>
            <a:xfrm>
              <a:off x="5916929" y="251447"/>
              <a:ext cx="1745487" cy="8615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5942329" y="276859"/>
              <a:ext cx="1645920" cy="762000"/>
            </a:xfrm>
            <a:custGeom>
              <a:avLst/>
              <a:gdLst/>
              <a:ahLst/>
              <a:cxnLst/>
              <a:rect l="l" t="t" r="r" b="b"/>
              <a:pathLst>
                <a:path w="1645920" h="762000">
                  <a:moveTo>
                    <a:pt x="16459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645920" y="762000"/>
                  </a:lnTo>
                  <a:lnTo>
                    <a:pt x="1645920" y="0"/>
                  </a:lnTo>
                  <a:close/>
                </a:path>
              </a:pathLst>
            </a:custGeom>
            <a:solidFill>
              <a:srgbClr val="183749">
                <a:alpha val="4862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Rectángulo 9"/>
          <p:cNvSpPr/>
          <p:nvPr/>
        </p:nvSpPr>
        <p:spPr>
          <a:xfrm>
            <a:off x="5232603" y="158843"/>
            <a:ext cx="14164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4659">
              <a:spcBef>
                <a:spcPts val="1535"/>
              </a:spcBef>
            </a:pPr>
            <a:r>
              <a:rPr lang="es-MX" sz="2200" b="1" spc="140" dirty="0">
                <a:solidFill>
                  <a:srgbClr val="FFFFFF"/>
                </a:solidFill>
              </a:rPr>
              <a:t>A</a:t>
            </a:r>
            <a:r>
              <a:rPr lang="es-CO" sz="2200" b="1" spc="140" dirty="0">
                <a:solidFill>
                  <a:srgbClr val="FFFFFF"/>
                </a:solidFill>
              </a:rPr>
              <a:t>BRIL</a:t>
            </a:r>
            <a:endParaRPr lang="es-CO" sz="2200" dirty="0"/>
          </a:p>
        </p:txBody>
      </p:sp>
      <p:sp>
        <p:nvSpPr>
          <p:cNvPr id="30" name="Rectángulo 29"/>
          <p:cNvSpPr/>
          <p:nvPr/>
        </p:nvSpPr>
        <p:spPr>
          <a:xfrm>
            <a:off x="6804355" y="111929"/>
            <a:ext cx="1337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4659">
              <a:spcBef>
                <a:spcPts val="1535"/>
              </a:spcBef>
            </a:pPr>
            <a:r>
              <a:rPr lang="es-CO" sz="2400" b="1" spc="140" dirty="0">
                <a:solidFill>
                  <a:srgbClr val="FFFFFF"/>
                </a:solidFill>
              </a:rPr>
              <a:t>2023</a:t>
            </a:r>
          </a:p>
        </p:txBody>
      </p:sp>
      <p:sp>
        <p:nvSpPr>
          <p:cNvPr id="4" name="object 10"/>
          <p:cNvSpPr txBox="1"/>
          <p:nvPr/>
        </p:nvSpPr>
        <p:spPr>
          <a:xfrm>
            <a:off x="4597258" y="2852643"/>
            <a:ext cx="4546742" cy="1805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algn="ctr">
              <a:lnSpc>
                <a:spcPct val="100000"/>
              </a:lnSpc>
              <a:spcBef>
                <a:spcPts val="100"/>
              </a:spcBef>
            </a:pPr>
            <a:r>
              <a:rPr sz="5400" b="1" spc="2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</a:t>
            </a:r>
            <a:endParaRPr lang="es-CO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30" algn="ctr">
              <a:lnSpc>
                <a:spcPct val="100000"/>
              </a:lnSpc>
              <a:spcBef>
                <a:spcPts val="100"/>
              </a:spcBef>
            </a:pPr>
            <a:r>
              <a:rPr lang="es-CO" sz="2000" b="1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MOVIMIMIENTO DE PASAJEROS</a:t>
            </a:r>
          </a:p>
          <a:p>
            <a:pPr marL="74930" algn="ctr">
              <a:lnSpc>
                <a:spcPct val="100000"/>
              </a:lnSpc>
              <a:spcBef>
                <a:spcPts val="100"/>
              </a:spcBef>
            </a:pPr>
            <a:r>
              <a:rPr lang="es-CO" sz="2000" b="1" spc="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TRIMESTRE DE 2023</a:t>
            </a:r>
          </a:p>
          <a:p>
            <a:pPr marL="74930" algn="ctr">
              <a:lnSpc>
                <a:spcPct val="100000"/>
              </a:lnSpc>
              <a:spcBef>
                <a:spcPts val="100"/>
              </a:spcBef>
            </a:pPr>
            <a:endParaRPr lang="es-CO" sz="2000" b="1" spc="6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D22471E-7900-27F4-331C-57D37DD37D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003" y="1344518"/>
            <a:ext cx="2957928" cy="1285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26443B-C551-51A8-BADA-A8378FA0A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408" y="0"/>
            <a:ext cx="9267408" cy="5143500"/>
          </a:xfrm>
          <a:prstGeom prst="rect">
            <a:avLst/>
          </a:prstGeom>
        </p:spPr>
      </p:pic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1FD3141-61DA-D3C6-5827-DF9EAF1418E9}"/>
              </a:ext>
            </a:extLst>
          </p:cNvPr>
          <p:cNvSpPr/>
          <p:nvPr/>
        </p:nvSpPr>
        <p:spPr>
          <a:xfrm>
            <a:off x="496614" y="941433"/>
            <a:ext cx="8150772" cy="2916621"/>
          </a:xfrm>
          <a:prstGeom prst="rect">
            <a:avLst/>
          </a:prstGeom>
          <a:solidFill>
            <a:srgbClr val="2F559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767256" y="1245258"/>
            <a:ext cx="7367752" cy="23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770" marR="75565" algn="just">
              <a:lnSpc>
                <a:spcPct val="115000"/>
              </a:lnSpc>
            </a:pPr>
            <a:r>
              <a:rPr lang="es-ES" sz="1600" dirty="0">
                <a:solidFill>
                  <a:srgbClr val="2F5598"/>
                </a:solidFill>
                <a:latin typeface="Red Hat Text"/>
                <a:ea typeface="Red Hat Text"/>
                <a:cs typeface="Red Hat Text"/>
                <a:sym typeface="Red Hat Text"/>
              </a:rPr>
              <a:t>La Cámara de Transporte de Pasajeros de la ANDI, creada en el año 2007 como vocera de las empresas de transporte urbano e intermunicipal de pasajeros en Colombia, promueve el fortalecimiento, la transformación y la competitividad del sector, contribuyendo en la construcción de un mejor país. </a:t>
            </a:r>
            <a:endParaRPr lang="es-CO" sz="1600" dirty="0">
              <a:solidFill>
                <a:srgbClr val="2F5598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64770" marR="75565" algn="just">
              <a:lnSpc>
                <a:spcPct val="115000"/>
              </a:lnSpc>
            </a:pPr>
            <a:r>
              <a:rPr lang="es-ES" sz="1600" dirty="0">
                <a:solidFill>
                  <a:srgbClr val="2F5598"/>
                </a:solidFill>
                <a:latin typeface="Red Hat Text"/>
                <a:ea typeface="Red Hat Text"/>
                <a:cs typeface="Red Hat Text"/>
                <a:sym typeface="Red Hat Text"/>
              </a:rPr>
              <a:t> </a:t>
            </a:r>
            <a:endParaRPr lang="es-CO" sz="1600" dirty="0">
              <a:solidFill>
                <a:srgbClr val="2F5598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pPr marL="64770" marR="75565" algn="just">
              <a:lnSpc>
                <a:spcPct val="115000"/>
              </a:lnSpc>
            </a:pPr>
            <a:r>
              <a:rPr lang="es-ES" sz="1600" dirty="0">
                <a:solidFill>
                  <a:srgbClr val="2F5598"/>
                </a:solidFill>
                <a:latin typeface="Red Hat Text"/>
                <a:ea typeface="Red Hat Text"/>
                <a:cs typeface="Red Hat Text"/>
                <a:sym typeface="Red Hat Text"/>
              </a:rPr>
              <a:t>Dentro de nuestros retos estratégicos se incluye contribuir al fortalecimiento del sector, vocería y representación ante sus intereses legítimos; así como posicionarse como un sector de alto valor y responsabilidad social.</a:t>
            </a:r>
            <a:endParaRPr lang="es-CO" sz="1600" dirty="0">
              <a:solidFill>
                <a:srgbClr val="2F5598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89FD7A-7A94-8F3A-F3CB-5D8CD59E8F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6060" y="3892611"/>
            <a:ext cx="2331880" cy="1014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18C7DD-3C68-52DD-7330-FAB7563CD9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3" y="0"/>
            <a:ext cx="7703820" cy="5143500"/>
          </a:xfrm>
          <a:prstGeom prst="rect">
            <a:avLst/>
          </a:prstGeo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</a:t>
            </a:fld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4436722" y="0"/>
            <a:ext cx="4672686" cy="5174595"/>
          </a:xfrm>
          <a:prstGeom prst="rect">
            <a:avLst/>
          </a:prstGeom>
          <a:gradFill>
            <a:gsLst>
              <a:gs pos="0">
                <a:srgbClr val="2F5598">
                  <a:alpha val="93000"/>
                </a:srgbClr>
              </a:gs>
              <a:gs pos="74000">
                <a:srgbClr val="2F5598"/>
              </a:gs>
              <a:gs pos="83000">
                <a:srgbClr val="2F5598"/>
              </a:gs>
              <a:gs pos="100000">
                <a:srgbClr val="2F5598"/>
              </a:gs>
            </a:gsLst>
            <a:lin ang="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s-ES" sz="1300" spc="45" dirty="0">
              <a:solidFill>
                <a:schemeClr val="bg1"/>
              </a:solidFill>
              <a:uFill>
                <a:solidFill>
                  <a:srgbClr val="7E7E7E"/>
                </a:solidFill>
              </a:uFill>
              <a:latin typeface="Carlito"/>
            </a:endParaRPr>
          </a:p>
        </p:txBody>
      </p:sp>
      <p:sp>
        <p:nvSpPr>
          <p:cNvPr id="5" name="object 37"/>
          <p:cNvSpPr txBox="1"/>
          <p:nvPr/>
        </p:nvSpPr>
        <p:spPr>
          <a:xfrm>
            <a:off x="1216327" y="496624"/>
            <a:ext cx="238887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sz="3600" b="1" spc="229" dirty="0">
                <a:solidFill>
                  <a:srgbClr val="FFFFFF"/>
                </a:solidFill>
                <a:latin typeface="Arial"/>
                <a:cs typeface="Arial"/>
              </a:rPr>
              <a:t>BOLETÍN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1449070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37"/>
          <p:cNvSpPr txBox="1"/>
          <p:nvPr/>
        </p:nvSpPr>
        <p:spPr>
          <a:xfrm>
            <a:off x="765720" y="1110271"/>
            <a:ext cx="3387219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lang="es-CO" sz="1400" b="1" spc="229" dirty="0">
                <a:solidFill>
                  <a:srgbClr val="FFFFFF"/>
                </a:solidFill>
                <a:latin typeface="Arial"/>
                <a:cs typeface="Arial"/>
              </a:rPr>
              <a:t>MOVIMIENTO DE PASAJEROS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tabLst>
                <a:tab pos="1449070" algn="l"/>
              </a:tabLst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40"/>
          <p:cNvSpPr/>
          <p:nvPr/>
        </p:nvSpPr>
        <p:spPr>
          <a:xfrm>
            <a:off x="848334" y="1394791"/>
            <a:ext cx="3221990" cy="584130"/>
          </a:xfrm>
          <a:custGeom>
            <a:avLst/>
            <a:gdLst/>
            <a:ahLst/>
            <a:cxnLst/>
            <a:rect l="l" t="t" r="r" b="b"/>
            <a:pathLst>
              <a:path w="3221990">
                <a:moveTo>
                  <a:pt x="0" y="0"/>
                </a:moveTo>
                <a:lnTo>
                  <a:pt x="322199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267" y="1394791"/>
            <a:ext cx="2160877" cy="941411"/>
          </a:xfrm>
          <a:prstGeom prst="rect">
            <a:avLst/>
          </a:prstGeom>
        </p:spPr>
      </p:pic>
      <p:sp>
        <p:nvSpPr>
          <p:cNvPr id="12" name="object 17"/>
          <p:cNvSpPr txBox="1"/>
          <p:nvPr/>
        </p:nvSpPr>
        <p:spPr>
          <a:xfrm>
            <a:off x="4626735" y="84120"/>
            <a:ext cx="4478432" cy="67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  <a:tabLst>
                <a:tab pos="3217545" algn="l"/>
              </a:tabLst>
            </a:pPr>
            <a:r>
              <a:rPr lang="es-CO" sz="1500" b="1" spc="45" dirty="0">
                <a:solidFill>
                  <a:schemeClr val="bg1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MOVIMIENTO DE PASAJEROS PRIMER TRIMESTRE DEL AÑO 2023.</a:t>
            </a:r>
            <a:endParaRPr sz="1500" b="1" spc="45" dirty="0">
              <a:solidFill>
                <a:schemeClr val="bg1"/>
              </a:solidFill>
              <a:uFill>
                <a:solidFill>
                  <a:srgbClr val="7E7E7E"/>
                </a:solidFill>
              </a:uFill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82486" y="2766552"/>
            <a:ext cx="4422681" cy="20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  <a:tabLst>
                <a:tab pos="3217545" algn="l"/>
              </a:tabLst>
            </a:pPr>
            <a:r>
              <a:rPr lang="es-CO" sz="1300" spc="45" dirty="0">
                <a:solidFill>
                  <a:schemeClr val="bg1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TOP. 10 RUTAS CON MAYOR FRECUENCIA DE PASAJEROS. </a:t>
            </a:r>
            <a:endParaRPr sz="13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4690707" y="2231763"/>
            <a:ext cx="4459394" cy="20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  <a:tabLst>
                <a:tab pos="3217545" algn="l"/>
              </a:tabLst>
            </a:pPr>
            <a:r>
              <a:rPr lang="es-CO" sz="1300" spc="45" dirty="0">
                <a:solidFill>
                  <a:schemeClr val="bg1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RUTAS CON MAYOR FRECUENCIA DE PASAJEROS.</a:t>
            </a:r>
            <a:endParaRPr sz="13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1" name="object 40"/>
          <p:cNvSpPr/>
          <p:nvPr/>
        </p:nvSpPr>
        <p:spPr>
          <a:xfrm flipV="1">
            <a:off x="4667428" y="671033"/>
            <a:ext cx="4318281" cy="45719"/>
          </a:xfrm>
          <a:custGeom>
            <a:avLst/>
            <a:gdLst/>
            <a:ahLst/>
            <a:cxnLst/>
            <a:rect l="l" t="t" r="r" b="b"/>
            <a:pathLst>
              <a:path w="3221990">
                <a:moveTo>
                  <a:pt x="0" y="0"/>
                </a:moveTo>
                <a:lnTo>
                  <a:pt x="3221990" y="0"/>
                </a:lnTo>
              </a:path>
            </a:pathLst>
          </a:cu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object 40"/>
          <p:cNvSpPr/>
          <p:nvPr/>
        </p:nvSpPr>
        <p:spPr>
          <a:xfrm flipV="1">
            <a:off x="4667427" y="1318900"/>
            <a:ext cx="4318281" cy="45719"/>
          </a:xfrm>
          <a:custGeom>
            <a:avLst/>
            <a:gdLst/>
            <a:ahLst/>
            <a:cxnLst/>
            <a:rect l="l" t="t" r="r" b="b"/>
            <a:pathLst>
              <a:path w="3221990">
                <a:moveTo>
                  <a:pt x="0" y="0"/>
                </a:moveTo>
                <a:lnTo>
                  <a:pt x="3221990" y="0"/>
                </a:lnTo>
              </a:path>
            </a:pathLst>
          </a:cu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object 40"/>
          <p:cNvSpPr/>
          <p:nvPr/>
        </p:nvSpPr>
        <p:spPr>
          <a:xfrm flipV="1">
            <a:off x="4689252" y="1959240"/>
            <a:ext cx="4318281" cy="45719"/>
          </a:xfrm>
          <a:custGeom>
            <a:avLst/>
            <a:gdLst/>
            <a:ahLst/>
            <a:cxnLst/>
            <a:rect l="l" t="t" r="r" b="b"/>
            <a:pathLst>
              <a:path w="3221990">
                <a:moveTo>
                  <a:pt x="0" y="0"/>
                </a:moveTo>
                <a:lnTo>
                  <a:pt x="3221990" y="0"/>
                </a:lnTo>
              </a:path>
            </a:pathLst>
          </a:cu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bject 40"/>
          <p:cNvSpPr/>
          <p:nvPr/>
        </p:nvSpPr>
        <p:spPr>
          <a:xfrm flipV="1">
            <a:off x="4689252" y="2593633"/>
            <a:ext cx="4318281" cy="45719"/>
          </a:xfrm>
          <a:custGeom>
            <a:avLst/>
            <a:gdLst/>
            <a:ahLst/>
            <a:cxnLst/>
            <a:rect l="l" t="t" r="r" b="b"/>
            <a:pathLst>
              <a:path w="3221990">
                <a:moveTo>
                  <a:pt x="0" y="0"/>
                </a:moveTo>
                <a:lnTo>
                  <a:pt x="3221990" y="0"/>
                </a:lnTo>
              </a:path>
            </a:pathLst>
          </a:cu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object 40"/>
          <p:cNvSpPr/>
          <p:nvPr/>
        </p:nvSpPr>
        <p:spPr>
          <a:xfrm flipV="1">
            <a:off x="4667424" y="3140587"/>
            <a:ext cx="4318281" cy="45719"/>
          </a:xfrm>
          <a:custGeom>
            <a:avLst/>
            <a:gdLst/>
            <a:ahLst/>
            <a:cxnLst/>
            <a:rect l="l" t="t" r="r" b="b"/>
            <a:pathLst>
              <a:path w="3221990">
                <a:moveTo>
                  <a:pt x="0" y="0"/>
                </a:moveTo>
                <a:lnTo>
                  <a:pt x="3221990" y="0"/>
                </a:lnTo>
              </a:path>
            </a:pathLst>
          </a:cu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object 40"/>
          <p:cNvSpPr/>
          <p:nvPr/>
        </p:nvSpPr>
        <p:spPr>
          <a:xfrm flipV="1">
            <a:off x="4667424" y="4070222"/>
            <a:ext cx="4318281" cy="45719"/>
          </a:xfrm>
          <a:custGeom>
            <a:avLst/>
            <a:gdLst/>
            <a:ahLst/>
            <a:cxnLst/>
            <a:rect l="l" t="t" r="r" b="b"/>
            <a:pathLst>
              <a:path w="3221990">
                <a:moveTo>
                  <a:pt x="0" y="0"/>
                </a:moveTo>
                <a:lnTo>
                  <a:pt x="3221990" y="0"/>
                </a:lnTo>
              </a:path>
            </a:pathLst>
          </a:cu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object 40"/>
          <p:cNvSpPr/>
          <p:nvPr/>
        </p:nvSpPr>
        <p:spPr>
          <a:xfrm flipV="1">
            <a:off x="4683899" y="4565031"/>
            <a:ext cx="4318281" cy="45719"/>
          </a:xfrm>
          <a:custGeom>
            <a:avLst/>
            <a:gdLst/>
            <a:ahLst/>
            <a:cxnLst/>
            <a:rect l="l" t="t" r="r" b="b"/>
            <a:pathLst>
              <a:path w="3221990">
                <a:moveTo>
                  <a:pt x="0" y="0"/>
                </a:moveTo>
                <a:lnTo>
                  <a:pt x="3221990" y="0"/>
                </a:lnTo>
              </a:path>
            </a:pathLst>
          </a:cu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object 40">
            <a:extLst>
              <a:ext uri="{FF2B5EF4-FFF2-40B4-BE49-F238E27FC236}">
                <a16:creationId xmlns:a16="http://schemas.microsoft.com/office/drawing/2014/main" id="{B3B830CC-7ADB-ECE8-232A-D0F3072C910A}"/>
              </a:ext>
            </a:extLst>
          </p:cNvPr>
          <p:cNvSpPr/>
          <p:nvPr/>
        </p:nvSpPr>
        <p:spPr>
          <a:xfrm flipV="1">
            <a:off x="4667424" y="3634548"/>
            <a:ext cx="4318281" cy="45719"/>
          </a:xfrm>
          <a:custGeom>
            <a:avLst/>
            <a:gdLst/>
            <a:ahLst/>
            <a:cxnLst/>
            <a:rect l="l" t="t" r="r" b="b"/>
            <a:pathLst>
              <a:path w="3221990">
                <a:moveTo>
                  <a:pt x="0" y="0"/>
                </a:moveTo>
                <a:lnTo>
                  <a:pt x="3221990" y="0"/>
                </a:lnTo>
              </a:path>
            </a:pathLst>
          </a:cu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2FA53D30-4B82-BFC9-6608-4BB78048031D}"/>
              </a:ext>
            </a:extLst>
          </p:cNvPr>
          <p:cNvSpPr txBox="1"/>
          <p:nvPr/>
        </p:nvSpPr>
        <p:spPr>
          <a:xfrm>
            <a:off x="4703905" y="1483656"/>
            <a:ext cx="4432997" cy="660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  <a:tabLst>
                <a:tab pos="3217545" algn="l"/>
              </a:tabLst>
            </a:pPr>
            <a:r>
              <a:rPr lang="es-ES" sz="1300" spc="45" dirty="0">
                <a:solidFill>
                  <a:schemeClr val="bg1"/>
                </a:solidFill>
                <a:uFill>
                  <a:solidFill>
                    <a:srgbClr val="7E7E7E"/>
                  </a:solidFill>
                </a:uFill>
                <a:latin typeface="Carlito"/>
              </a:rPr>
              <a:t>VARIACIÓN MOVIMIENTO DE PASAJEROS 2022-2023</a:t>
            </a:r>
          </a:p>
          <a:p>
            <a:pPr marL="12700" marR="5080">
              <a:lnSpc>
                <a:spcPct val="101000"/>
              </a:lnSpc>
              <a:spcBef>
                <a:spcPts val="100"/>
              </a:spcBef>
              <a:tabLst>
                <a:tab pos="3217545" algn="l"/>
              </a:tabLst>
            </a:pPr>
            <a:endParaRPr lang="es-CO" sz="15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285750" indent="-285750">
              <a:lnSpc>
                <a:spcPct val="100000"/>
              </a:lnSpc>
              <a:spcBef>
                <a:spcPts val="35"/>
              </a:spcBef>
              <a:buFont typeface="Wingdings" panose="05000000000000000000" pitchFamily="2" charset="2"/>
              <a:buChar char="§"/>
            </a:pPr>
            <a:endParaRPr sz="13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35245B1-471D-1EFB-D9E2-77DD13562ABA}"/>
              </a:ext>
            </a:extLst>
          </p:cNvPr>
          <p:cNvSpPr txBox="1"/>
          <p:nvPr/>
        </p:nvSpPr>
        <p:spPr>
          <a:xfrm>
            <a:off x="4592911" y="766435"/>
            <a:ext cx="4706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1200" spc="45" dirty="0">
                <a:solidFill>
                  <a:schemeClr val="bg1"/>
                </a:solidFill>
                <a:uFill>
                  <a:solidFill>
                    <a:srgbClr val="7E7E7E"/>
                  </a:solidFill>
                </a:uFill>
                <a:latin typeface="Carlito"/>
              </a:rPr>
              <a:t>CIFRAS ORIGEN DESTINO DESDE LAS TERMINALES- ENERO, FEBRERO Y MARZO DEL 2023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E4D1F67-6AB5-30C4-A9E0-6B9FC75CB958}"/>
              </a:ext>
            </a:extLst>
          </p:cNvPr>
          <p:cNvSpPr txBox="1"/>
          <p:nvPr/>
        </p:nvSpPr>
        <p:spPr>
          <a:xfrm>
            <a:off x="4588683" y="3271504"/>
            <a:ext cx="4663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spc="45" dirty="0">
                <a:solidFill>
                  <a:schemeClr val="bg1"/>
                </a:solidFill>
                <a:uFill>
                  <a:solidFill>
                    <a:srgbClr val="7E7E7E"/>
                  </a:solidFill>
                </a:uFill>
                <a:latin typeface="Carlito"/>
                <a:cs typeface="Carlito"/>
              </a:rPr>
              <a:t>CIUDADES CON MAYOR FRECUENCIA DE PASAJEROS.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41474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A1E6E3-298D-702C-E91F-B2E3F04682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351" y="0"/>
            <a:ext cx="9310351" cy="51435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4</a:t>
            </a:fld>
            <a:endParaRPr lang="es-CO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616935335"/>
              </p:ext>
            </p:extLst>
          </p:nvPr>
        </p:nvGraphicFramePr>
        <p:xfrm>
          <a:off x="-166351" y="933769"/>
          <a:ext cx="9427582" cy="430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51AF204-E609-47B3-B0BB-C47FFA432370}"/>
              </a:ext>
            </a:extLst>
          </p:cNvPr>
          <p:cNvSpPr txBox="1"/>
          <p:nvPr/>
        </p:nvSpPr>
        <p:spPr>
          <a:xfrm>
            <a:off x="1961308" y="4592909"/>
            <a:ext cx="6805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1"/>
                </a:solidFill>
              </a:rPr>
              <a:t>TOTAL PASAJEROS MOVILIZADOS PRIMER TRIMESTRE 2023: </a:t>
            </a:r>
            <a:r>
              <a:rPr lang="es-C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25.667.197</a:t>
            </a:r>
            <a:endParaRPr lang="es-CO" sz="1800" b="1" i="1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s-CO" b="1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77050" y="4685243"/>
            <a:ext cx="2503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</a:schemeClr>
                </a:solidFill>
              </a:rPr>
              <a:t>Fuente: MinTransporte </a:t>
            </a:r>
          </a:p>
        </p:txBody>
      </p:sp>
      <p:sp>
        <p:nvSpPr>
          <p:cNvPr id="5" name="object 30">
            <a:extLst>
              <a:ext uri="{FF2B5EF4-FFF2-40B4-BE49-F238E27FC236}">
                <a16:creationId xmlns:a16="http://schemas.microsoft.com/office/drawing/2014/main" id="{B3B564E5-6A40-3F44-7FD2-18B03B7F6A4C}"/>
              </a:ext>
            </a:extLst>
          </p:cNvPr>
          <p:cNvSpPr txBox="1">
            <a:spLocks/>
          </p:cNvSpPr>
          <p:nvPr/>
        </p:nvSpPr>
        <p:spPr>
          <a:xfrm>
            <a:off x="581025" y="515796"/>
            <a:ext cx="798195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1400" b="1" spc="-110" dirty="0">
                <a:solidFill>
                  <a:srgbClr val="2E5497"/>
                </a:solidFill>
                <a:latin typeface="Arial"/>
                <a:cs typeface="Arial"/>
              </a:rPr>
              <a:t>CIFRAS ORIGEN DESTINO DESDE LAS TERMINALES- ENERO, FEBRERO Y MARZO DEL 2023</a:t>
            </a:r>
          </a:p>
        </p:txBody>
      </p:sp>
    </p:spTree>
    <p:extLst>
      <p:ext uri="{BB962C8B-B14F-4D97-AF65-F5344CB8AC3E}">
        <p14:creationId xmlns:p14="http://schemas.microsoft.com/office/powerpoint/2010/main" val="218274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E1B56B3-F9BA-16FB-6EE4-029A4F7CD7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408" y="-102393"/>
            <a:ext cx="9267408" cy="5143500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5</a:t>
            </a:fld>
            <a:endParaRPr lang="es-CO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090281457"/>
              </p:ext>
            </p:extLst>
          </p:nvPr>
        </p:nvGraphicFramePr>
        <p:xfrm>
          <a:off x="483671" y="359229"/>
          <a:ext cx="8176657" cy="468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066" y="31766"/>
            <a:ext cx="1496934" cy="650646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335001"/>
              </p:ext>
            </p:extLst>
          </p:nvPr>
        </p:nvGraphicFramePr>
        <p:xfrm>
          <a:off x="7841507" y="3309427"/>
          <a:ext cx="1108051" cy="873760"/>
        </p:xfrm>
        <a:graphic>
          <a:graphicData uri="http://schemas.openxmlformats.org/drawingml/2006/table">
            <a:tbl>
              <a:tblPr firstRow="1" bandRow="1">
                <a:tableStyleId>{212845D9-6369-49C8-8727-13F84F9FAB24}</a:tableStyleId>
              </a:tblPr>
              <a:tblGrid>
                <a:gridCol w="1108051">
                  <a:extLst>
                    <a:ext uri="{9D8B030D-6E8A-4147-A177-3AD203B41FA5}">
                      <a16:colId xmlns:a16="http://schemas.microsoft.com/office/drawing/2014/main" val="2401511447"/>
                    </a:ext>
                  </a:extLst>
                </a:gridCol>
              </a:tblGrid>
              <a:tr h="28063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5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22.752.975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5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8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>
                          <a:solidFill>
                            <a:schemeClr val="bg1"/>
                          </a:solidFill>
                        </a:rPr>
                        <a:t>25.667.197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6776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8161280" y="3017490"/>
            <a:ext cx="99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/>
              <a:t>TOTAL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1CACCA-5338-55A8-734A-EE8DA905799E}"/>
              </a:ext>
            </a:extLst>
          </p:cNvPr>
          <p:cNvSpPr txBox="1"/>
          <p:nvPr/>
        </p:nvSpPr>
        <p:spPr>
          <a:xfrm>
            <a:off x="2688135" y="3325267"/>
            <a:ext cx="4864142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Clr>
                <a:srgbClr val="DDE0EB"/>
              </a:buClr>
              <a:buSzPts val="2400"/>
            </a:pPr>
            <a:r>
              <a:rPr lang="es-CO" sz="1400" b="1" dirty="0">
                <a:solidFill>
                  <a:srgbClr val="2F559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Red Hat Text"/>
              </a:rPr>
              <a:t>Se movilizaron 2.914.222 pasajeros adicionales en este trimestre, con respecto al mismo periodo en 2022. </a:t>
            </a:r>
            <a:r>
              <a:rPr lang="es-MX" sz="1400" b="1" dirty="0">
                <a:solidFill>
                  <a:srgbClr val="2F5598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Red Hat Text"/>
              </a:rPr>
              <a:t>El sector en 2023 presentó un crecimiento del 13%, con respecto al 2022.</a:t>
            </a:r>
          </a:p>
          <a:p>
            <a:pPr marL="76200" algn="just">
              <a:spcBef>
                <a:spcPts val="600"/>
              </a:spcBef>
              <a:buClr>
                <a:srgbClr val="DDE0EB"/>
              </a:buClr>
              <a:buSzPts val="2400"/>
            </a:pPr>
            <a:endParaRPr lang="es-CO" sz="1400" dirty="0">
              <a:solidFill>
                <a:srgbClr val="2F5598"/>
              </a:solidFill>
              <a:latin typeface="Calibri Light" panose="020F0302020204030204" pitchFamily="34" charset="0"/>
              <a:cs typeface="Calibri Light" panose="020F0302020204030204" pitchFamily="34" charset="0"/>
              <a:sym typeface="Red Hat Text"/>
            </a:endParaRPr>
          </a:p>
        </p:txBody>
      </p:sp>
    </p:spTree>
    <p:extLst>
      <p:ext uri="{BB962C8B-B14F-4D97-AF65-F5344CB8AC3E}">
        <p14:creationId xmlns:p14="http://schemas.microsoft.com/office/powerpoint/2010/main" val="122812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25871A4-D01E-51AF-B0E6-908E7C9A90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408" y="0"/>
            <a:ext cx="9267408" cy="5143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7C773B4-68F6-B189-A582-CF74A3394881}"/>
              </a:ext>
            </a:extLst>
          </p:cNvPr>
          <p:cNvSpPr/>
          <p:nvPr/>
        </p:nvSpPr>
        <p:spPr>
          <a:xfrm>
            <a:off x="496614" y="1186903"/>
            <a:ext cx="8150772" cy="1871394"/>
          </a:xfrm>
          <a:prstGeom prst="rect">
            <a:avLst/>
          </a:prstGeom>
          <a:solidFill>
            <a:srgbClr val="2F559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6</a:t>
            </a:fld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859648" y="1367642"/>
            <a:ext cx="7655702" cy="15542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Clr>
                <a:srgbClr val="DDE0EB"/>
              </a:buClr>
              <a:buSzPts val="2400"/>
            </a:pPr>
            <a:r>
              <a:rPr lang="es-CO" dirty="0">
                <a:solidFill>
                  <a:srgbClr val="2F5598"/>
                </a:solidFill>
                <a:latin typeface="Red Hat Text"/>
                <a:sym typeface="Red Hat Text"/>
              </a:rPr>
              <a:t>En el mes de Enero del 2023 y se evidenciaron la cifras más altas durante el primer trimestre, con la movilización de 9.776.168 pasajeros, en contraste a los 8.526.092 pasajeros de enero 2022, lo que es un 13% positivo para el sector. </a:t>
            </a:r>
          </a:p>
          <a:p>
            <a:pPr marL="76200" algn="just">
              <a:spcBef>
                <a:spcPts val="600"/>
              </a:spcBef>
              <a:buClr>
                <a:srgbClr val="DDE0EB"/>
              </a:buClr>
              <a:buSzPts val="2400"/>
            </a:pPr>
            <a:endParaRPr lang="es-CO" dirty="0">
              <a:solidFill>
                <a:srgbClr val="2F5598"/>
              </a:solidFill>
              <a:latin typeface="Red Hat Text"/>
              <a:sym typeface="Red Hat Tex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685" y="3776290"/>
            <a:ext cx="2417665" cy="1223943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172C6FC-D400-7301-32A8-1E9C249A35C6}"/>
              </a:ext>
            </a:extLst>
          </p:cNvPr>
          <p:cNvSpPr/>
          <p:nvPr/>
        </p:nvSpPr>
        <p:spPr>
          <a:xfrm>
            <a:off x="835042" y="1513544"/>
            <a:ext cx="87941" cy="8794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80EFDD-0772-7CCB-BE93-7739F26563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820" y="202195"/>
            <a:ext cx="1310246" cy="5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F38318E-4212-BF8C-33C7-F982C2A89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408" y="0"/>
            <a:ext cx="926740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941" y="275933"/>
            <a:ext cx="7433400" cy="496220"/>
          </a:xfrm>
        </p:spPr>
        <p:txBody>
          <a:bodyPr/>
          <a:lstStyle/>
          <a:p>
            <a:pPr algn="ctr"/>
            <a:r>
              <a:rPr lang="es-CO" sz="2000" dirty="0">
                <a:solidFill>
                  <a:srgbClr val="2F5598"/>
                </a:solidFill>
              </a:rPr>
              <a:t>TOP 10  DE RUTAS CON MAYOR FRECUENCIA DE PASAJEROS</a:t>
            </a:r>
          </a:p>
        </p:txBody>
      </p:sp>
      <p:sp>
        <p:nvSpPr>
          <p:cNvPr id="8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44138" y="897714"/>
            <a:ext cx="7898736" cy="39078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 algn="ctr">
              <a:spcBef>
                <a:spcPts val="600"/>
              </a:spcBef>
              <a:buNone/>
            </a:pPr>
            <a:r>
              <a:rPr lang="es-E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1.BOGOTÁ D.C. - SOGAMOSO: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111.947 Pasajeros</a:t>
            </a:r>
          </a:p>
          <a:p>
            <a:pPr marL="76200" indent="0" algn="ctr">
              <a:spcBef>
                <a:spcPts val="600"/>
              </a:spcBef>
              <a:buNone/>
            </a:pPr>
            <a:r>
              <a:rPr lang="es-CO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2. SOGAMOSO – BOGOTÁ D.C. 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108.968 Pasajeros</a:t>
            </a:r>
          </a:p>
          <a:p>
            <a:pPr marL="76200" indent="0" algn="ctr">
              <a:spcBef>
                <a:spcPts val="600"/>
              </a:spcBef>
              <a:buNone/>
            </a:pPr>
            <a:r>
              <a:rPr lang="es-CO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3. VILLAVICENCIO – BOGOTÁ D.C. 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105.601 Pasajeros</a:t>
            </a:r>
          </a:p>
          <a:p>
            <a:pPr marL="76200" indent="0" algn="ctr">
              <a:spcBef>
                <a:spcPts val="600"/>
              </a:spcBef>
              <a:buNone/>
            </a:pPr>
            <a:r>
              <a:rPr lang="es-CO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4. VILLA VICENCIO – BOGOTÁ D.C. 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104.452 Pasajeros</a:t>
            </a:r>
          </a:p>
          <a:p>
            <a:pPr marL="76200" indent="0" algn="ctr">
              <a:spcBef>
                <a:spcPts val="600"/>
              </a:spcBef>
              <a:buNone/>
            </a:pPr>
            <a:r>
              <a:rPr lang="es-CO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5. BOGOTÁ D.C. – CALI 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96.547 Pasajeros</a:t>
            </a:r>
          </a:p>
          <a:p>
            <a:pPr marL="76200" indent="0" algn="ctr">
              <a:spcBef>
                <a:spcPts val="600"/>
              </a:spcBef>
              <a:buNone/>
            </a:pPr>
            <a:r>
              <a:rPr lang="es-CO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6. VILLAVICENCIO – BOGOTÁ D.C. 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85.264 Pasajeros </a:t>
            </a:r>
          </a:p>
          <a:p>
            <a:pPr marL="76200" indent="0" algn="ctr">
              <a:spcBef>
                <a:spcPts val="600"/>
              </a:spcBef>
              <a:buNone/>
            </a:pPr>
            <a:r>
              <a:rPr lang="es-CO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7. CALI- BOGOTÁ D.C. 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84.936 Pasajeros </a:t>
            </a:r>
          </a:p>
          <a:p>
            <a:pPr marL="76200" indent="0" algn="ctr">
              <a:spcBef>
                <a:spcPts val="600"/>
              </a:spcBef>
              <a:buNone/>
            </a:pPr>
            <a:r>
              <a:rPr lang="es-CO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8. ARMERIA – LA TEBIA 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73.972 Pasajeros </a:t>
            </a:r>
          </a:p>
          <a:p>
            <a:pPr marL="76200" indent="0" algn="ctr">
              <a:spcBef>
                <a:spcPts val="600"/>
              </a:spcBef>
              <a:buNone/>
            </a:pPr>
            <a:r>
              <a:rPr lang="es-CO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9. PEREIRA - SANTA ROSA DE COBAL </a:t>
            </a:r>
            <a:r>
              <a:rPr lang="es-CO" sz="20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70.699 Pasajeros </a:t>
            </a:r>
          </a:p>
          <a:p>
            <a:pPr marL="76200" indent="0" algn="ctr">
              <a:spcBef>
                <a:spcPts val="600"/>
              </a:spcBef>
              <a:buNone/>
            </a:pPr>
            <a:r>
              <a:rPr lang="es-CO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10. PEREIRA - ARMERIA </a:t>
            </a:r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: </a:t>
            </a:r>
            <a:r>
              <a:rPr lang="es-CO" sz="2000" b="1" dirty="0">
                <a:solidFill>
                  <a:schemeClr val="tx1">
                    <a:lumMod val="75000"/>
                    <a:lumOff val="25000"/>
                  </a:schemeClr>
                </a:solidFill>
                <a:sym typeface="Red Hat Display Black"/>
              </a:rPr>
              <a:t>70.363 Pasajeros</a:t>
            </a:r>
          </a:p>
          <a:p>
            <a:pPr marL="76200" indent="0" algn="ctr">
              <a:spcBef>
                <a:spcPts val="600"/>
              </a:spcBef>
              <a:buNone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marL="76200" indent="0" algn="ctr">
              <a:spcBef>
                <a:spcPts val="600"/>
              </a:spcBef>
              <a:buNone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marL="76200" indent="0" algn="ctr">
              <a:spcBef>
                <a:spcPts val="600"/>
              </a:spcBef>
              <a:buNone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marL="76200" indent="0" algn="ctr">
              <a:spcBef>
                <a:spcPts val="600"/>
              </a:spcBef>
              <a:buNone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marL="76200" indent="0" algn="ctr">
              <a:spcBef>
                <a:spcPts val="600"/>
              </a:spcBef>
              <a:buNone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marL="76200" indent="0" algn="just">
              <a:spcBef>
                <a:spcPts val="600"/>
              </a:spcBef>
              <a:buNone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marL="76200" indent="0" algn="just">
              <a:spcBef>
                <a:spcPts val="600"/>
              </a:spcBef>
              <a:buNone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marL="76200" indent="0" algn="just">
              <a:spcBef>
                <a:spcPts val="600"/>
              </a:spcBef>
              <a:buNone/>
            </a:pPr>
            <a:endParaRPr lang="es-CO" sz="2000" b="1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marL="533400" indent="-457200" algn="just">
              <a:spcBef>
                <a:spcPts val="600"/>
              </a:spcBef>
              <a:buAutoNum type="arabicPeriod"/>
            </a:pPr>
            <a:endParaRPr lang="es-CO" sz="1500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algn="just">
              <a:spcBef>
                <a:spcPts val="600"/>
              </a:spcBef>
            </a:pPr>
            <a:endParaRPr lang="es-CO" sz="1500" dirty="0">
              <a:solidFill>
                <a:schemeClr val="tx1">
                  <a:lumMod val="75000"/>
                  <a:lumOff val="25000"/>
                </a:schemeClr>
              </a:solidFill>
              <a:sym typeface="Red Hat Display Black"/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⊚"/>
            </a:pPr>
            <a:endParaRPr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uadroTexto 1"/>
          <p:cNvSpPr txBox="1"/>
          <p:nvPr/>
        </p:nvSpPr>
        <p:spPr>
          <a:xfrm>
            <a:off x="2654256" y="4831235"/>
            <a:ext cx="1565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900" dirty="0">
                <a:solidFill>
                  <a:schemeClr val="tx1">
                    <a:lumMod val="50000"/>
                  </a:schemeClr>
                </a:solidFill>
              </a:rPr>
              <a:t>Fuente: MinTransporte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86" y="1092745"/>
            <a:ext cx="1851130" cy="25247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8744" y="3427729"/>
            <a:ext cx="2999492" cy="217646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0509A6-79B9-2572-7AC6-6106368522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820" y="202195"/>
            <a:ext cx="1310246" cy="569957"/>
          </a:xfrm>
          <a:prstGeom prst="rect">
            <a:avLst/>
          </a:prstGeom>
        </p:spPr>
      </p:pic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F2A2DF97-CF9E-E57F-F8AC-2257ECB4A14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es-CO"/>
            </a:defPPr>
            <a:lvl1pPr marL="0" lvl="0" algn="r" defTabSz="914400" rtl="0" eaLnBrk="1" latinLnBrk="0" hangingPunct="1"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CO" smtClean="0"/>
              <a:pPr/>
              <a:t>7</a:t>
            </a:fld>
            <a:endParaRPr lang="es-C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E2BBC3B6-E202-B2A5-D07D-25F771E07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408" y="0"/>
            <a:ext cx="926740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198" y="659651"/>
            <a:ext cx="7433400" cy="396300"/>
          </a:xfrm>
        </p:spPr>
        <p:txBody>
          <a:bodyPr/>
          <a:lstStyle/>
          <a:p>
            <a:pPr algn="ctr"/>
            <a:r>
              <a:rPr lang="es-CO" sz="2000" dirty="0">
                <a:solidFill>
                  <a:srgbClr val="2F5598"/>
                </a:solidFill>
              </a:rPr>
              <a:t>CIUDADES CON MAYOR FRECUENCIA DE PASAJEROS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86" y="1484578"/>
            <a:ext cx="1652167" cy="860099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87263" y="2358537"/>
            <a:ext cx="1907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algn="ctr"/>
            <a:r>
              <a:rPr lang="es-CO" sz="1600" dirty="0">
                <a:solidFill>
                  <a:srgbClr val="4376D3"/>
                </a:solidFill>
              </a:rPr>
              <a:t>BOGOTÁ D.C.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532" y="1484578"/>
            <a:ext cx="1720197" cy="860099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972570" y="2325596"/>
            <a:ext cx="1907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algn="ctr"/>
            <a:r>
              <a:rPr lang="es-CO" sz="1600" dirty="0">
                <a:solidFill>
                  <a:srgbClr val="4376D3"/>
                </a:solidFill>
              </a:rPr>
              <a:t>SOGAMOSO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407" y="1484577"/>
            <a:ext cx="1558751" cy="860099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3842314" y="2322944"/>
            <a:ext cx="1907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algn="ctr"/>
            <a:r>
              <a:rPr lang="es-CO" sz="1600" dirty="0">
                <a:solidFill>
                  <a:srgbClr val="4376D3"/>
                </a:solidFill>
              </a:rPr>
              <a:t>VILLAVICENCIO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253" y="1508807"/>
            <a:ext cx="1436330" cy="835869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5656497" y="2317845"/>
            <a:ext cx="1907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algn="ctr"/>
            <a:r>
              <a:rPr lang="es-CO" sz="1600" dirty="0">
                <a:solidFill>
                  <a:srgbClr val="4376D3"/>
                </a:solidFill>
              </a:rPr>
              <a:t>CALI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441" y="1508807"/>
            <a:ext cx="1345350" cy="835869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7236400" y="2358537"/>
            <a:ext cx="1907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algn="ctr"/>
            <a:r>
              <a:rPr lang="es-CO" sz="1600" dirty="0">
                <a:solidFill>
                  <a:srgbClr val="4376D3"/>
                </a:solidFill>
              </a:rPr>
              <a:t>ARMERIA</a:t>
            </a:r>
          </a:p>
        </p:txBody>
      </p:sp>
      <p:sp>
        <p:nvSpPr>
          <p:cNvPr id="25" name="CuadroTexto 1"/>
          <p:cNvSpPr txBox="1"/>
          <p:nvPr/>
        </p:nvSpPr>
        <p:spPr>
          <a:xfrm>
            <a:off x="706894" y="4831235"/>
            <a:ext cx="15655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900" dirty="0">
                <a:solidFill>
                  <a:schemeClr val="tx1">
                    <a:lumMod val="50000"/>
                  </a:schemeClr>
                </a:solidFill>
              </a:rPr>
              <a:t>Fuente: MinTransporte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258" y="2939565"/>
            <a:ext cx="1553705" cy="873959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2243310" y="3847942"/>
            <a:ext cx="1907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algn="ctr"/>
            <a:r>
              <a:rPr lang="es-CO" sz="1600" dirty="0">
                <a:solidFill>
                  <a:srgbClr val="4376D3"/>
                </a:solidFill>
              </a:rPr>
              <a:t>MEDELLÍN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18980" y="2939565"/>
            <a:ext cx="1455860" cy="863339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5093110" y="3788087"/>
            <a:ext cx="19076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ed Hat Display Black"/>
              <a:buNone/>
              <a:defRPr sz="3200" b="0" i="0" u="none" strike="noStrike" cap="none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algn="ctr"/>
            <a:r>
              <a:rPr lang="es-CO" sz="1600" dirty="0">
                <a:solidFill>
                  <a:srgbClr val="4376D3"/>
                </a:solidFill>
              </a:rPr>
              <a:t>PEREIRA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04D9FC5F-378C-EC57-F730-AD0E9E06E3F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820" y="202195"/>
            <a:ext cx="1310246" cy="569957"/>
          </a:xfrm>
          <a:prstGeom prst="rect">
            <a:avLst/>
          </a:prstGeom>
        </p:spPr>
      </p:pic>
      <p:sp>
        <p:nvSpPr>
          <p:cNvPr id="28" name="Marcador de número de diapositiva 2">
            <a:extLst>
              <a:ext uri="{FF2B5EF4-FFF2-40B4-BE49-F238E27FC236}">
                <a16:creationId xmlns:a16="http://schemas.microsoft.com/office/drawing/2014/main" id="{68A8D46C-C912-1E0D-DD3C-9DD560C60530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es-CO"/>
            </a:defPPr>
            <a:lvl1pPr marL="0" lvl="0" algn="r" defTabSz="914400" rtl="0" eaLnBrk="1" latinLnBrk="0" hangingPunct="1"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s-CO" smtClean="0"/>
              <a:pPr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482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BCFD197-02D3-08B9-2102-FB97EA005D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34188" cy="5143500"/>
          </a:xfrm>
          <a:prstGeom prst="rect">
            <a:avLst/>
          </a:prstGeom>
        </p:spPr>
      </p:pic>
      <p:sp>
        <p:nvSpPr>
          <p:cNvPr id="5" name="Forma libre 4">
            <a:extLst>
              <a:ext uri="{FF2B5EF4-FFF2-40B4-BE49-F238E27FC236}">
                <a16:creationId xmlns:a16="http://schemas.microsoft.com/office/drawing/2014/main" id="{6A52B0BB-E5E6-AD28-6BD0-1852DCD57802}"/>
              </a:ext>
            </a:extLst>
          </p:cNvPr>
          <p:cNvSpPr/>
          <p:nvPr/>
        </p:nvSpPr>
        <p:spPr>
          <a:xfrm>
            <a:off x="3454488" y="2462711"/>
            <a:ext cx="5929021" cy="2734229"/>
          </a:xfrm>
          <a:custGeom>
            <a:avLst/>
            <a:gdLst>
              <a:gd name="connsiteX0" fmla="*/ 0 w 5567423"/>
              <a:gd name="connsiteY0" fmla="*/ 2766349 h 2824222"/>
              <a:gd name="connsiteX1" fmla="*/ 1585732 w 5567423"/>
              <a:gd name="connsiteY1" fmla="*/ 0 h 2824222"/>
              <a:gd name="connsiteX2" fmla="*/ 5393803 w 5567423"/>
              <a:gd name="connsiteY2" fmla="*/ 0 h 2824222"/>
              <a:gd name="connsiteX3" fmla="*/ 5393803 w 5567423"/>
              <a:gd name="connsiteY3" fmla="*/ 2824222 h 2824222"/>
              <a:gd name="connsiteX4" fmla="*/ 5567423 w 5567423"/>
              <a:gd name="connsiteY4" fmla="*/ 2824222 h 2824222"/>
              <a:gd name="connsiteX5" fmla="*/ 0 w 5567423"/>
              <a:gd name="connsiteY5" fmla="*/ 2766349 h 2824222"/>
              <a:gd name="connsiteX0" fmla="*/ 0 w 5567423"/>
              <a:gd name="connsiteY0" fmla="*/ 2766349 h 2824222"/>
              <a:gd name="connsiteX1" fmla="*/ 1527190 w 5567423"/>
              <a:gd name="connsiteY1" fmla="*/ 21465 h 2824222"/>
              <a:gd name="connsiteX2" fmla="*/ 5393803 w 5567423"/>
              <a:gd name="connsiteY2" fmla="*/ 0 h 2824222"/>
              <a:gd name="connsiteX3" fmla="*/ 5393803 w 5567423"/>
              <a:gd name="connsiteY3" fmla="*/ 2824222 h 2824222"/>
              <a:gd name="connsiteX4" fmla="*/ 5567423 w 5567423"/>
              <a:gd name="connsiteY4" fmla="*/ 2824222 h 2824222"/>
              <a:gd name="connsiteX5" fmla="*/ 0 w 5567423"/>
              <a:gd name="connsiteY5" fmla="*/ 2766349 h 28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7423" h="2824222">
                <a:moveTo>
                  <a:pt x="0" y="2766349"/>
                </a:moveTo>
                <a:lnTo>
                  <a:pt x="1527190" y="21465"/>
                </a:lnTo>
                <a:lnTo>
                  <a:pt x="5393803" y="0"/>
                </a:lnTo>
                <a:lnTo>
                  <a:pt x="5393803" y="2824222"/>
                </a:lnTo>
                <a:lnTo>
                  <a:pt x="5567423" y="2824222"/>
                </a:lnTo>
                <a:lnTo>
                  <a:pt x="0" y="2766349"/>
                </a:lnTo>
                <a:close/>
              </a:path>
            </a:pathLst>
          </a:custGeom>
          <a:solidFill>
            <a:srgbClr val="2F5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01A78AE0-0DBC-0D00-C912-324094126C0A}"/>
              </a:ext>
            </a:extLst>
          </p:cNvPr>
          <p:cNvSpPr/>
          <p:nvPr/>
        </p:nvSpPr>
        <p:spPr>
          <a:xfrm rot="10800000" flipH="1">
            <a:off x="3072107" y="-53441"/>
            <a:ext cx="6316244" cy="2912801"/>
          </a:xfrm>
          <a:custGeom>
            <a:avLst/>
            <a:gdLst>
              <a:gd name="connsiteX0" fmla="*/ 0 w 5567423"/>
              <a:gd name="connsiteY0" fmla="*/ 2766349 h 2824222"/>
              <a:gd name="connsiteX1" fmla="*/ 1585732 w 5567423"/>
              <a:gd name="connsiteY1" fmla="*/ 0 h 2824222"/>
              <a:gd name="connsiteX2" fmla="*/ 5393803 w 5567423"/>
              <a:gd name="connsiteY2" fmla="*/ 0 h 2824222"/>
              <a:gd name="connsiteX3" fmla="*/ 5393803 w 5567423"/>
              <a:gd name="connsiteY3" fmla="*/ 2824222 h 2824222"/>
              <a:gd name="connsiteX4" fmla="*/ 5567423 w 5567423"/>
              <a:gd name="connsiteY4" fmla="*/ 2824222 h 2824222"/>
              <a:gd name="connsiteX5" fmla="*/ 0 w 5567423"/>
              <a:gd name="connsiteY5" fmla="*/ 2766349 h 282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7423" h="2824222">
                <a:moveTo>
                  <a:pt x="0" y="2766349"/>
                </a:moveTo>
                <a:lnTo>
                  <a:pt x="1585732" y="0"/>
                </a:lnTo>
                <a:lnTo>
                  <a:pt x="5393803" y="0"/>
                </a:lnTo>
                <a:lnTo>
                  <a:pt x="5393803" y="2824222"/>
                </a:lnTo>
                <a:lnTo>
                  <a:pt x="5567423" y="2824222"/>
                </a:lnTo>
                <a:lnTo>
                  <a:pt x="0" y="2766349"/>
                </a:lnTo>
                <a:close/>
              </a:path>
            </a:pathLst>
          </a:custGeom>
          <a:solidFill>
            <a:srgbClr val="2F5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471" y="1352907"/>
            <a:ext cx="3465879" cy="15064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31304" y="3144926"/>
            <a:ext cx="2502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</a:rPr>
              <a:t>Hernando Tatis Gil </a:t>
            </a:r>
          </a:p>
          <a:p>
            <a:pPr algn="ctr"/>
            <a:r>
              <a:rPr lang="es-CO" sz="2000" dirty="0">
                <a:solidFill>
                  <a:schemeClr val="bg1"/>
                </a:solidFill>
              </a:rPr>
              <a:t>Director Ejecutivo</a:t>
            </a:r>
          </a:p>
        </p:txBody>
      </p:sp>
    </p:spTree>
    <p:extLst>
      <p:ext uri="{BB962C8B-B14F-4D97-AF65-F5344CB8AC3E}">
        <p14:creationId xmlns:p14="http://schemas.microsoft.com/office/powerpoint/2010/main" val="1839998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3143</TotalTime>
  <Words>431</Words>
  <Application>Microsoft Office PowerPoint</Application>
  <PresentationFormat>Presentación en pantalla (16:9)</PresentationFormat>
  <Paragraphs>72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Calibri</vt:lpstr>
      <vt:lpstr>Wingdings</vt:lpstr>
      <vt:lpstr>Calibri Light</vt:lpstr>
      <vt:lpstr>Carlito</vt:lpstr>
      <vt:lpstr>Red Hat Display Black</vt:lpstr>
      <vt:lpstr>Arial</vt:lpstr>
      <vt:lpstr>Red Hat Text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TOP 10  DE RUTAS CON MAYOR FRECUENCIA DE PASAJEROS</vt:lpstr>
      <vt:lpstr>CIUDADES CON MAYOR FRECUENCIA DE PASAJEROS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Santiago Marin Montañez</dc:creator>
  <cp:lastModifiedBy>Hernando Rafael Tatis Gil</cp:lastModifiedBy>
  <cp:revision>111</cp:revision>
  <dcterms:modified xsi:type="dcterms:W3CDTF">2023-04-14T21:33:51Z</dcterms:modified>
</cp:coreProperties>
</file>